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3" r:id="rId5"/>
    <p:sldId id="264" r:id="rId6"/>
    <p:sldId id="265" r:id="rId7"/>
    <p:sldId id="257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142"/>
    <a:srgbClr val="FF8D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23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9F82-E8F3-CE4A-8AB6-E25B60DE940B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2AD5-6DD2-5540-A2B8-089B45160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764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9F82-E8F3-CE4A-8AB6-E25B60DE940B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2AD5-6DD2-5540-A2B8-089B45160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159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9F82-E8F3-CE4A-8AB6-E25B60DE940B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2AD5-6DD2-5540-A2B8-089B45160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11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9F82-E8F3-CE4A-8AB6-E25B60DE940B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2AD5-6DD2-5540-A2B8-089B45160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223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9F82-E8F3-CE4A-8AB6-E25B60DE940B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2AD5-6DD2-5540-A2B8-089B45160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53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9F82-E8F3-CE4A-8AB6-E25B60DE940B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2AD5-6DD2-5540-A2B8-089B45160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57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9F82-E8F3-CE4A-8AB6-E25B60DE940B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2AD5-6DD2-5540-A2B8-089B45160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38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9F82-E8F3-CE4A-8AB6-E25B60DE940B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2AD5-6DD2-5540-A2B8-089B45160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85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9F82-E8F3-CE4A-8AB6-E25B60DE940B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2AD5-6DD2-5540-A2B8-089B45160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4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9F82-E8F3-CE4A-8AB6-E25B60DE940B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2AD5-6DD2-5540-A2B8-089B45160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22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9F82-E8F3-CE4A-8AB6-E25B60DE940B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2AD5-6DD2-5540-A2B8-089B45160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8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E9F82-E8F3-CE4A-8AB6-E25B60DE940B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52AD5-6DD2-5540-A2B8-089B45160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40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tatistics2013.org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7957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International Statistical Institute</a:t>
            </a:r>
            <a:br>
              <a:rPr lang="en-US" b="1" dirty="0" smtClean="0"/>
            </a:br>
            <a:r>
              <a:rPr lang="en-US" b="1" dirty="0" smtClean="0"/>
              <a:t>&amp;</a:t>
            </a:r>
            <a:br>
              <a:rPr lang="en-US" b="1" dirty="0" smtClean="0"/>
            </a:br>
            <a:r>
              <a:rPr lang="en-US" b="1" dirty="0" smtClean="0"/>
              <a:t>International </a:t>
            </a:r>
            <a:r>
              <a:rPr lang="en-US" b="1" dirty="0" smtClean="0"/>
              <a:t>Year of Statistics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49669"/>
            <a:ext cx="6400800" cy="244349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MyStats</a:t>
            </a:r>
            <a:r>
              <a:rPr lang="en-US" dirty="0" smtClean="0">
                <a:solidFill>
                  <a:srgbClr val="FF0000"/>
                </a:solidFill>
              </a:rPr>
              <a:t> 2013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Kuala Lumpur</a:t>
            </a:r>
          </a:p>
          <a:p>
            <a:endParaRPr lang="en-US" dirty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Vijay </a:t>
            </a:r>
            <a:r>
              <a:rPr lang="en-US" dirty="0" smtClean="0">
                <a:solidFill>
                  <a:srgbClr val="0000FF"/>
                </a:solidFill>
              </a:rPr>
              <a:t>Nair</a:t>
            </a:r>
          </a:p>
          <a:p>
            <a:r>
              <a:rPr lang="en-US" dirty="0" err="1" smtClean="0">
                <a:solidFill>
                  <a:srgbClr val="0000FF"/>
                </a:solidFill>
              </a:rPr>
              <a:t>vnn@umich.edu</a:t>
            </a:r>
            <a:endParaRPr lang="en-US" dirty="0" smtClean="0">
              <a:solidFill>
                <a:srgbClr val="0000FF"/>
              </a:solidFill>
            </a:endParaRPr>
          </a:p>
          <a:p>
            <a:endParaRPr lang="en-US" dirty="0" smtClean="0">
              <a:solidFill>
                <a:srgbClr val="0000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973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08" y="274638"/>
            <a:ext cx="8229600" cy="2007228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rgbClr val="0000FF"/>
                </a:solidFill>
              </a:rPr>
              <a:t>International Statistical Institute</a:t>
            </a:r>
            <a:br>
              <a:rPr lang="en-US" sz="3600" b="1" dirty="0" smtClean="0">
                <a:solidFill>
                  <a:srgbClr val="0000FF"/>
                </a:solidFill>
              </a:rPr>
            </a:br>
            <a:r>
              <a:rPr lang="en-US" sz="3600" dirty="0" smtClean="0">
                <a:solidFill>
                  <a:srgbClr val="0000FF"/>
                </a:solidFill>
              </a:rPr>
              <a:t>		</a:t>
            </a:r>
            <a:r>
              <a:rPr lang="en-US" sz="3600" dirty="0" err="1" smtClean="0">
                <a:solidFill>
                  <a:srgbClr val="0000FF"/>
                </a:solidFill>
              </a:rPr>
              <a:t>www.isi-web.org</a:t>
            </a:r>
            <a:r>
              <a:rPr lang="en-US" sz="3600" dirty="0" smtClean="0">
                <a:solidFill>
                  <a:srgbClr val="0000FF"/>
                </a:solidFill>
              </a:rPr>
              <a:t> 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044615"/>
            <a:ext cx="8473457" cy="54239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Founded in </a:t>
            </a:r>
            <a:r>
              <a:rPr lang="en-US" dirty="0" smtClean="0"/>
              <a:t>1885</a:t>
            </a:r>
          </a:p>
          <a:p>
            <a:pPr marL="0" indent="0">
              <a:buNone/>
            </a:pPr>
            <a:r>
              <a:rPr lang="en-US" dirty="0" smtClean="0"/>
              <a:t>Directorate based in The Hague, Netherlands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Mission</a:t>
            </a:r>
            <a:r>
              <a:rPr lang="en-US" b="1" dirty="0" smtClean="0"/>
              <a:t>: 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Promote </a:t>
            </a:r>
            <a:r>
              <a:rPr lang="en-US" b="1" dirty="0">
                <a:solidFill>
                  <a:srgbClr val="FF0000"/>
                </a:solidFill>
              </a:rPr>
              <a:t>the understanding, development and good practice of statistics </a:t>
            </a:r>
            <a:r>
              <a:rPr lang="en-US" b="1" dirty="0" smtClean="0">
                <a:solidFill>
                  <a:srgbClr val="FF0000"/>
                </a:solidFill>
              </a:rPr>
              <a:t>worldwide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Covers the entire spectrum of statistical sciences: </a:t>
            </a:r>
          </a:p>
          <a:p>
            <a:r>
              <a:rPr lang="en-US" dirty="0"/>
              <a:t>academics and research</a:t>
            </a:r>
          </a:p>
          <a:p>
            <a:r>
              <a:rPr lang="en-US" dirty="0" smtClean="0"/>
              <a:t>official statistics </a:t>
            </a:r>
          </a:p>
          <a:p>
            <a:r>
              <a:rPr lang="en-US" dirty="0" smtClean="0"/>
              <a:t>survey statistics </a:t>
            </a:r>
          </a:p>
          <a:p>
            <a:r>
              <a:rPr lang="en-US" dirty="0" smtClean="0"/>
              <a:t>business and industrial statistics</a:t>
            </a:r>
          </a:p>
          <a:p>
            <a:r>
              <a:rPr lang="en-US" dirty="0" smtClean="0"/>
              <a:t>statistical </a:t>
            </a:r>
            <a:r>
              <a:rPr lang="en-US" dirty="0"/>
              <a:t>education 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7" descr="isi-bl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889" y="274638"/>
            <a:ext cx="1513911" cy="142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589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bb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14" y="1423987"/>
            <a:ext cx="8763849" cy="502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27"/>
          <p:cNvSpPr txBox="1">
            <a:spLocks/>
          </p:cNvSpPr>
          <p:nvPr/>
        </p:nvSpPr>
        <p:spPr>
          <a:xfrm>
            <a:off x="0" y="76537"/>
            <a:ext cx="9144000" cy="1491006"/>
          </a:xfrm>
          <a:prstGeom prst="rect">
            <a:avLst/>
          </a:prstGeom>
          <a:solidFill>
            <a:srgbClr val="EAFA1A"/>
          </a:solidFill>
          <a:ln>
            <a:solidFill>
              <a:srgbClr val="92D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4" tIns="45712" rIns="91424" bIns="45712" anchor="ctr">
            <a:normAutofit/>
          </a:bodyPr>
          <a:lstStyle>
            <a:lvl1pPr>
              <a:defRPr sz="3600">
                <a:solidFill>
                  <a:schemeClr val="tx1"/>
                </a:solidFill>
                <a:latin typeface="Malgun Gothic" charset="0"/>
                <a:ea typeface="ＭＳ Ｐゴシック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Malgun Gothic" charset="0"/>
                <a:ea typeface="ＭＳ Ｐゴシック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Malgun Gothic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Malgun Gothic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Malgun Gothic" charset="0"/>
                <a:ea typeface="ＭＳ Ｐゴシック" charset="0"/>
              </a:defRPr>
            </a:lvl5pPr>
            <a:lvl6pPr marL="2514600" indent="-228600" defTabSz="1039813" eaLnBrk="0" fontAlgn="base" hangingPunct="0">
              <a:spcAft>
                <a:spcPct val="0"/>
              </a:spcAft>
              <a:buFont typeface="Arial" charset="0"/>
              <a:buChar char="»"/>
              <a:defRPr sz="2300">
                <a:solidFill>
                  <a:schemeClr val="tx1"/>
                </a:solidFill>
                <a:latin typeface="Malgun Gothic" charset="0"/>
                <a:ea typeface="ＭＳ Ｐゴシック" charset="0"/>
              </a:defRPr>
            </a:lvl6pPr>
            <a:lvl7pPr marL="2971800" indent="-228600" defTabSz="1039813" eaLnBrk="0" fontAlgn="base" hangingPunct="0">
              <a:spcAft>
                <a:spcPct val="0"/>
              </a:spcAft>
              <a:buFont typeface="Arial" charset="0"/>
              <a:buChar char="»"/>
              <a:defRPr sz="2300">
                <a:solidFill>
                  <a:schemeClr val="tx1"/>
                </a:solidFill>
                <a:latin typeface="Malgun Gothic" charset="0"/>
                <a:ea typeface="ＭＳ Ｐゴシック" charset="0"/>
              </a:defRPr>
            </a:lvl7pPr>
            <a:lvl8pPr marL="3429000" indent="-228600" defTabSz="1039813" eaLnBrk="0" fontAlgn="base" hangingPunct="0">
              <a:spcAft>
                <a:spcPct val="0"/>
              </a:spcAft>
              <a:buFont typeface="Arial" charset="0"/>
              <a:buChar char="»"/>
              <a:defRPr sz="2300">
                <a:solidFill>
                  <a:schemeClr val="tx1"/>
                </a:solidFill>
                <a:latin typeface="Malgun Gothic" charset="0"/>
                <a:ea typeface="ＭＳ Ｐゴシック" charset="0"/>
              </a:defRPr>
            </a:lvl8pPr>
            <a:lvl9pPr marL="3886200" indent="-228600" defTabSz="1039813" eaLnBrk="0" fontAlgn="base" hangingPunct="0">
              <a:spcAft>
                <a:spcPct val="0"/>
              </a:spcAft>
              <a:buFont typeface="Arial" charset="0"/>
              <a:buChar char="»"/>
              <a:defRPr sz="2300">
                <a:solidFill>
                  <a:schemeClr val="tx1"/>
                </a:solidFill>
                <a:latin typeface="Malgun Gothic" charset="0"/>
                <a:ea typeface="ＭＳ Ｐゴシック" charset="0"/>
              </a:defRPr>
            </a:lvl9pPr>
          </a:lstStyle>
          <a:p>
            <a:pPr algn="ctr" defTabSz="913476" latinLnBrk="1">
              <a:lnSpc>
                <a:spcPct val="90000"/>
              </a:lnSpc>
            </a:pPr>
            <a:r>
              <a:rPr lang="en-US" altLang="ko-KR" sz="3300" dirty="0">
                <a:solidFill>
                  <a:srgbClr val="000000"/>
                </a:solidFill>
                <a:latin typeface="Arial Unicode MS" charset="0"/>
                <a:cs typeface="Arial Unicode MS" charset="0"/>
              </a:rPr>
              <a:t>ISI </a:t>
            </a:r>
            <a:r>
              <a:rPr lang="en-US" altLang="ko-KR" sz="3300" dirty="0" smtClean="0">
                <a:solidFill>
                  <a:srgbClr val="000000"/>
                </a:solidFill>
                <a:latin typeface="Arial Unicode MS" charset="0"/>
                <a:cs typeface="Arial Unicode MS" charset="0"/>
              </a:rPr>
              <a:t>Family of Members (</a:t>
            </a:r>
            <a:r>
              <a:rPr lang="en-US" altLang="ko-KR" sz="3300" dirty="0">
                <a:solidFill>
                  <a:srgbClr val="000000"/>
                </a:solidFill>
                <a:latin typeface="Arial Unicode MS" charset="0"/>
                <a:cs typeface="Arial Unicode MS" charset="0"/>
              </a:rPr>
              <a:t>2013</a:t>
            </a:r>
            <a:r>
              <a:rPr lang="en-US" altLang="ko-KR" sz="3300" dirty="0" smtClean="0">
                <a:solidFill>
                  <a:srgbClr val="000000"/>
                </a:solidFill>
                <a:latin typeface="Arial Unicode MS" charset="0"/>
                <a:cs typeface="Arial Unicode MS" charset="0"/>
              </a:rPr>
              <a:t>)</a:t>
            </a:r>
          </a:p>
          <a:p>
            <a:pPr algn="ctr" defTabSz="913476" latinLnBrk="1">
              <a:lnSpc>
                <a:spcPct val="90000"/>
              </a:lnSpc>
            </a:pPr>
            <a:r>
              <a:rPr lang="en-US" altLang="ko-KR" sz="2400" b="1" dirty="0" smtClean="0">
                <a:solidFill>
                  <a:srgbClr val="FF0000"/>
                </a:solidFill>
                <a:latin typeface="Arial Unicode MS" charset="0"/>
                <a:cs typeface="Arial Unicode MS" charset="0"/>
              </a:rPr>
              <a:t>Truly international with members from well over 100 countries</a:t>
            </a:r>
            <a:endParaRPr lang="ko-KR" altLang="en-US" sz="2400" b="1" dirty="0">
              <a:solidFill>
                <a:srgbClr val="FF0000"/>
              </a:solidFill>
              <a:latin typeface="Arial Unicode MS" charset="0"/>
              <a:cs typeface="Arial Unicode MS" charset="0"/>
            </a:endParaRPr>
          </a:p>
        </p:txBody>
      </p:sp>
      <p:sp>
        <p:nvSpPr>
          <p:cNvPr id="200" name="직사각형 199"/>
          <p:cNvSpPr/>
          <p:nvPr/>
        </p:nvSpPr>
        <p:spPr bwMode="auto">
          <a:xfrm>
            <a:off x="827522" y="2401560"/>
            <a:ext cx="2808375" cy="52320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24" tIns="45712" rIns="91424" bIns="45712" anchor="ctr">
            <a:spAutoFit/>
          </a:bodyPr>
          <a:lstStyle>
            <a:lvl1pPr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latinLnBrk="1" hangingPunct="1"/>
            <a:r>
              <a:rPr lang="en-US" altLang="ko-KR" sz="2800" b="1">
                <a:solidFill>
                  <a:srgbClr val="FFFFFF"/>
                </a:solidFill>
                <a:latin typeface="Arial" charset="0"/>
                <a:cs typeface="Arial Unicode MS" charset="0"/>
              </a:rPr>
              <a:t>EUROPE : 2453</a:t>
            </a:r>
            <a:endParaRPr lang="ko-KR" altLang="en-US" sz="3200" b="1">
              <a:solidFill>
                <a:srgbClr val="FFFFFF"/>
              </a:solidFill>
              <a:latin typeface="Arial" charset="0"/>
              <a:cs typeface="Arial Unicode MS" charset="0"/>
            </a:endParaRPr>
          </a:p>
        </p:txBody>
      </p:sp>
      <p:sp>
        <p:nvSpPr>
          <p:cNvPr id="201" name="직사각형 200"/>
          <p:cNvSpPr/>
          <p:nvPr/>
        </p:nvSpPr>
        <p:spPr bwMode="auto">
          <a:xfrm>
            <a:off x="204673" y="4551634"/>
            <a:ext cx="2664546" cy="52320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91424" tIns="45712" rIns="91424" bIns="45712" anchor="ctr">
            <a:spAutoFit/>
          </a:bodyPr>
          <a:lstStyle>
            <a:lvl1pPr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latinLnBrk="1" hangingPunct="1"/>
            <a:r>
              <a:rPr lang="en-US" altLang="ko-KR" sz="2800" b="1">
                <a:solidFill>
                  <a:srgbClr val="FFFFFF"/>
                </a:solidFill>
                <a:latin typeface="Arial" charset="0"/>
                <a:cs typeface="Arial Unicode MS" charset="0"/>
              </a:rPr>
              <a:t>AFRICA : 349</a:t>
            </a:r>
            <a:endParaRPr lang="ko-KR" altLang="en-US" sz="3200" b="1">
              <a:solidFill>
                <a:srgbClr val="FFFFFF"/>
              </a:solidFill>
              <a:latin typeface="Arial" charset="0"/>
              <a:cs typeface="Arial Unicode MS" charset="0"/>
            </a:endParaRPr>
          </a:p>
        </p:txBody>
      </p:sp>
      <p:sp>
        <p:nvSpPr>
          <p:cNvPr id="202" name="직사각형 201"/>
          <p:cNvSpPr/>
          <p:nvPr/>
        </p:nvSpPr>
        <p:spPr bwMode="auto">
          <a:xfrm>
            <a:off x="3221734" y="5075984"/>
            <a:ext cx="2808017" cy="523204"/>
          </a:xfrm>
          <a:prstGeom prst="rect">
            <a:avLst/>
          </a:prstGeom>
          <a:solidFill>
            <a:schemeClr val="accent6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1424" tIns="45712" rIns="91424" bIns="45712" anchor="ctr">
            <a:spAutoFit/>
          </a:bodyPr>
          <a:lstStyle>
            <a:lvl1pPr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latinLnBrk="1" hangingPunct="1"/>
            <a:r>
              <a:rPr lang="en-US" altLang="ko-KR" sz="2800" b="1">
                <a:solidFill>
                  <a:srgbClr val="FFFFFF"/>
                </a:solidFill>
                <a:latin typeface="Arial" charset="0"/>
                <a:cs typeface="Arial Unicode MS" charset="0"/>
              </a:rPr>
              <a:t>OCEANIA : 272</a:t>
            </a:r>
            <a:endParaRPr lang="ko-KR" altLang="en-US" sz="3200" b="1">
              <a:solidFill>
                <a:srgbClr val="FFFFFF"/>
              </a:solidFill>
              <a:latin typeface="Arial" charset="0"/>
              <a:cs typeface="Arial Unicode MS" charset="0"/>
            </a:endParaRPr>
          </a:p>
        </p:txBody>
      </p:sp>
      <p:sp>
        <p:nvSpPr>
          <p:cNvPr id="203" name="직사각형 202"/>
          <p:cNvSpPr/>
          <p:nvPr/>
        </p:nvSpPr>
        <p:spPr bwMode="auto">
          <a:xfrm>
            <a:off x="5486881" y="2908147"/>
            <a:ext cx="3635246" cy="52320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24" tIns="45712" rIns="91424" bIns="45712" anchor="ctr">
            <a:spAutoFit/>
          </a:bodyPr>
          <a:lstStyle>
            <a:lvl1pPr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latinLnBrk="1" hangingPunct="1"/>
            <a:r>
              <a:rPr lang="en-US" altLang="ko-KR" sz="2800" b="1">
                <a:solidFill>
                  <a:srgbClr val="FFFFFF"/>
                </a:solidFill>
                <a:latin typeface="Arial" charset="0"/>
                <a:cs typeface="Arial Unicode MS" charset="0"/>
              </a:rPr>
              <a:t>N. AMERICA : 1417</a:t>
            </a:r>
            <a:endParaRPr lang="ko-KR" altLang="en-US" sz="3200" b="1">
              <a:solidFill>
                <a:srgbClr val="FFFFFF"/>
              </a:solidFill>
              <a:latin typeface="Arial" charset="0"/>
              <a:cs typeface="Arial Unicode MS" charset="0"/>
            </a:endParaRPr>
          </a:p>
        </p:txBody>
      </p:sp>
      <p:sp>
        <p:nvSpPr>
          <p:cNvPr id="204" name="직사각형 203"/>
          <p:cNvSpPr/>
          <p:nvPr/>
        </p:nvSpPr>
        <p:spPr bwMode="auto">
          <a:xfrm>
            <a:off x="3203850" y="3518600"/>
            <a:ext cx="2160443" cy="52320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24" tIns="45712" rIns="91424" bIns="45712" anchor="ctr">
            <a:spAutoFit/>
          </a:bodyPr>
          <a:lstStyle>
            <a:lvl1pPr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latinLnBrk="1" hangingPunct="1"/>
            <a:r>
              <a:rPr lang="en-US" altLang="ko-KR" sz="2800" b="1" dirty="0">
                <a:solidFill>
                  <a:srgbClr val="FF0000"/>
                </a:solidFill>
                <a:latin typeface="Arial" charset="0"/>
                <a:cs typeface="Arial Unicode MS" charset="0"/>
              </a:rPr>
              <a:t>ASIA : 930</a:t>
            </a:r>
            <a:endParaRPr lang="ko-KR" altLang="en-US" sz="3200" b="1" dirty="0">
              <a:solidFill>
                <a:srgbClr val="FF0000"/>
              </a:solidFill>
              <a:latin typeface="Arial" charset="0"/>
              <a:cs typeface="Arial Unicode MS" charset="0"/>
            </a:endParaRPr>
          </a:p>
        </p:txBody>
      </p:sp>
      <p:sp>
        <p:nvSpPr>
          <p:cNvPr id="205" name="직사각형 204"/>
          <p:cNvSpPr/>
          <p:nvPr/>
        </p:nvSpPr>
        <p:spPr bwMode="auto">
          <a:xfrm>
            <a:off x="4465249" y="4290024"/>
            <a:ext cx="4355225" cy="523204"/>
          </a:xfrm>
          <a:prstGeom prst="rect">
            <a:avLst/>
          </a:prstGeom>
          <a:solidFill>
            <a:schemeClr val="accent5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24" tIns="45712" rIns="91424" bIns="45712" anchor="ctr">
            <a:spAutoFit/>
          </a:bodyPr>
          <a:lstStyle>
            <a:lvl1pPr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defTabSz="1039813" eaLnBrk="0" hangingPunct="0"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hlink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latinLnBrk="1" hangingPunct="1"/>
            <a:r>
              <a:rPr lang="en-US" altLang="ko-KR" sz="2800" b="1">
                <a:solidFill>
                  <a:srgbClr val="FFFFFF"/>
                </a:solidFill>
                <a:latin typeface="Arial" charset="0"/>
                <a:cs typeface="Arial Unicode MS" charset="0"/>
              </a:rPr>
              <a:t>C.&amp;S. AMERICAS : 305</a:t>
            </a:r>
            <a:endParaRPr lang="ko-KR" altLang="en-US" sz="3200" b="1">
              <a:solidFill>
                <a:srgbClr val="FFFFFF"/>
              </a:solidFill>
              <a:latin typeface="Arial" charset="0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871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08" y="274638"/>
            <a:ext cx="8229600" cy="2007228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rgbClr val="0000FF"/>
                </a:solidFill>
              </a:rPr>
              <a:t>International Statistical Institute</a:t>
            </a:r>
            <a:br>
              <a:rPr lang="en-US" sz="3600" b="1" dirty="0" smtClean="0">
                <a:solidFill>
                  <a:srgbClr val="0000FF"/>
                </a:solidFill>
              </a:rPr>
            </a:br>
            <a:r>
              <a:rPr lang="en-US" sz="3600" dirty="0" smtClean="0">
                <a:solidFill>
                  <a:srgbClr val="0000FF"/>
                </a:solidFill>
              </a:rPr>
              <a:t>		</a:t>
            </a:r>
            <a:r>
              <a:rPr lang="en-US" sz="3600" dirty="0" err="1" smtClean="0">
                <a:solidFill>
                  <a:srgbClr val="0000FF"/>
                </a:solidFill>
              </a:rPr>
              <a:t>www.isi-web.org</a:t>
            </a:r>
            <a:r>
              <a:rPr lang="en-US" sz="3600" dirty="0" smtClean="0">
                <a:solidFill>
                  <a:srgbClr val="0000FF"/>
                </a:solidFill>
              </a:rPr>
              <a:t> 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044615"/>
            <a:ext cx="8473457" cy="542398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Elected members ~ 2,000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National Statistical Offices, Central Banks, Universities, National Statistical Societies, …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Umbrella for seven international societies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Special Interests Groups 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Life Sciences, Risk Analysis, History, Sports, … 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Outreach Committees and Regional Networks</a:t>
            </a:r>
          </a:p>
          <a:p>
            <a:r>
              <a:rPr lang="en-US" dirty="0" smtClean="0"/>
              <a:t>Biennial World Statistics Congress</a:t>
            </a:r>
          </a:p>
          <a:p>
            <a:r>
              <a:rPr lang="en-US" dirty="0"/>
              <a:t>F</a:t>
            </a:r>
            <a:r>
              <a:rPr lang="en-US" dirty="0" smtClean="0"/>
              <a:t>ocused conferences and workshops</a:t>
            </a:r>
          </a:p>
          <a:p>
            <a:r>
              <a:rPr lang="en-US" dirty="0" smtClean="0"/>
              <a:t>Journals covering different sub-fields</a:t>
            </a:r>
          </a:p>
          <a:p>
            <a:r>
              <a:rPr lang="en-US" dirty="0" smtClean="0"/>
              <a:t>Platform for</a:t>
            </a:r>
            <a:r>
              <a:rPr lang="en-US" dirty="0" smtClean="0"/>
              <a:t> networking within the international statistical community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7" descr="isi-bl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889" y="274638"/>
            <a:ext cx="1513911" cy="142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2602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08" y="274638"/>
            <a:ext cx="8229600" cy="2007228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rgbClr val="0000FF"/>
                </a:solidFill>
              </a:rPr>
              <a:t>International Statistical Institute</a:t>
            </a:r>
            <a:br>
              <a:rPr lang="en-US" sz="3600" b="1" dirty="0" smtClean="0">
                <a:solidFill>
                  <a:srgbClr val="0000FF"/>
                </a:solidFill>
              </a:rPr>
            </a:br>
            <a:r>
              <a:rPr lang="en-US" sz="3600" dirty="0" smtClean="0">
                <a:solidFill>
                  <a:srgbClr val="0000FF"/>
                </a:solidFill>
              </a:rPr>
              <a:t>		</a:t>
            </a:r>
            <a:r>
              <a:rPr lang="en-US" sz="3600" dirty="0" err="1" smtClean="0">
                <a:solidFill>
                  <a:srgbClr val="0000FF"/>
                </a:solidFill>
              </a:rPr>
              <a:t>www.isi-web.org</a:t>
            </a:r>
            <a:r>
              <a:rPr lang="en-US" sz="3600" dirty="0" smtClean="0">
                <a:solidFill>
                  <a:srgbClr val="0000FF"/>
                </a:solidFill>
              </a:rPr>
              <a:t> 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044615"/>
            <a:ext cx="8473457" cy="54239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Statistical Capacity Building in Developing Regions</a:t>
            </a:r>
          </a:p>
          <a:p>
            <a:pPr lvl="1"/>
            <a:r>
              <a:rPr lang="en-US" dirty="0" smtClean="0"/>
              <a:t>Official statistics</a:t>
            </a:r>
          </a:p>
          <a:p>
            <a:pPr lvl="1"/>
            <a:r>
              <a:rPr lang="en-US" dirty="0" smtClean="0"/>
              <a:t>Workshops, short courses, online and onsite</a:t>
            </a:r>
          </a:p>
          <a:p>
            <a:pPr lvl="1"/>
            <a:r>
              <a:rPr lang="en-US" dirty="0" smtClean="0"/>
              <a:t>Mentoring</a:t>
            </a:r>
          </a:p>
          <a:p>
            <a:pPr lvl="1"/>
            <a:r>
              <a:rPr lang="en-US" dirty="0" smtClean="0"/>
              <a:t>Career development for women and young statisticians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Promoting professional ethics </a:t>
            </a:r>
            <a:r>
              <a:rPr lang="en-US" dirty="0" smtClean="0"/>
              <a:t>for statistical practice, data collection, and dissemination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ISI Regional Networks </a:t>
            </a:r>
            <a:r>
              <a:rPr lang="en-US" dirty="0" smtClean="0">
                <a:sym typeface="Wingdings"/>
              </a:rPr>
              <a:t> ISI – SEAN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7" descr="isi-bl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889" y="274638"/>
            <a:ext cx="1513911" cy="142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068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90"/>
                </a:solidFill>
              </a:rPr>
              <a:t>2013: International Year of Statistics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Goals:</a:t>
            </a:r>
          </a:p>
          <a:p>
            <a:r>
              <a:rPr lang="en-US" dirty="0">
                <a:solidFill>
                  <a:srgbClr val="FF0000"/>
                </a:solidFill>
              </a:rPr>
              <a:t>Increase public awareness of the power and impact of statistics on all aspects of society</a:t>
            </a:r>
          </a:p>
          <a:p>
            <a:r>
              <a:rPr lang="en-US" dirty="0">
                <a:solidFill>
                  <a:srgbClr val="FF0000"/>
                </a:solidFill>
              </a:rPr>
              <a:t>Nurture statistics as a profession, especially among young people</a:t>
            </a:r>
          </a:p>
          <a:p>
            <a:r>
              <a:rPr lang="en-US" dirty="0">
                <a:solidFill>
                  <a:srgbClr val="FF0000"/>
                </a:solidFill>
              </a:rPr>
              <a:t>Promote creativity and development in the sciences of probability and </a:t>
            </a:r>
            <a:r>
              <a:rPr lang="en-US" dirty="0" smtClean="0">
                <a:solidFill>
                  <a:srgbClr val="FF0000"/>
                </a:solidFill>
              </a:rPr>
              <a:t>statistics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Initiated by a group of seven major statistical societies and led by a steering committee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038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untriesma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28" y="977681"/>
            <a:ext cx="8252209" cy="39750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8635" y="5024305"/>
            <a:ext cx="78751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About 2,300 organizations, from over 100 </a:t>
            </a:r>
            <a:r>
              <a:rPr lang="en-US" sz="2400" dirty="0" smtClean="0">
                <a:solidFill>
                  <a:srgbClr val="FF0000"/>
                </a:solidFill>
              </a:rPr>
              <a:t>countries </a:t>
            </a:r>
            <a:r>
              <a:rPr lang="en-US" sz="2400" dirty="0" smtClean="0"/>
              <a:t>…</a:t>
            </a:r>
            <a:endParaRPr lang="en-US" sz="2400" dirty="0"/>
          </a:p>
          <a:p>
            <a:pPr algn="ctr"/>
            <a:r>
              <a:rPr lang="en-US" sz="2400" dirty="0"/>
              <a:t>P</a:t>
            </a:r>
            <a:r>
              <a:rPr lang="en-US" sz="2400" dirty="0" smtClean="0"/>
              <a:t>rofessional </a:t>
            </a:r>
            <a:r>
              <a:rPr lang="en-US" sz="2400" dirty="0"/>
              <a:t>statistical societies, colleges and universities, primary and secondary schools, businesses, </a:t>
            </a:r>
            <a:endParaRPr lang="en-US" sz="2400" dirty="0" smtClean="0"/>
          </a:p>
          <a:p>
            <a:pPr algn="ctr"/>
            <a:r>
              <a:rPr lang="en-US" sz="2400" dirty="0" smtClean="0"/>
              <a:t>government </a:t>
            </a:r>
            <a:r>
              <a:rPr lang="en-US" sz="2400" dirty="0"/>
              <a:t>entities, and research institutes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658635" y="202369"/>
            <a:ext cx="74781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90"/>
                </a:solidFill>
              </a:rPr>
              <a:t>Participating Organizations</a:t>
            </a:r>
            <a:endParaRPr lang="en-US" sz="28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254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90"/>
                </a:solidFill>
              </a:rPr>
              <a:t>Why 2013?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300</a:t>
            </a:r>
            <a:r>
              <a:rPr lang="en-US" baseline="30000" dirty="0" smtClean="0"/>
              <a:t>th</a:t>
            </a:r>
            <a:r>
              <a:rPr lang="en-US" dirty="0" smtClean="0"/>
              <a:t> anniversary of </a:t>
            </a:r>
            <a:r>
              <a:rPr lang="en-US" dirty="0" err="1" smtClean="0"/>
              <a:t>Ars</a:t>
            </a:r>
            <a:r>
              <a:rPr lang="en-US" dirty="0" smtClean="0"/>
              <a:t> </a:t>
            </a:r>
            <a:r>
              <a:rPr lang="en-US" dirty="0" err="1" smtClean="0"/>
              <a:t>Conjectandi</a:t>
            </a:r>
            <a:r>
              <a:rPr lang="en-US" dirty="0" smtClean="0"/>
              <a:t> by Jacob Bernoulli</a:t>
            </a:r>
          </a:p>
          <a:p>
            <a:r>
              <a:rPr lang="en-US" dirty="0" smtClean="0"/>
              <a:t>250</a:t>
            </a:r>
            <a:r>
              <a:rPr lang="en-US" baseline="30000" dirty="0" smtClean="0"/>
              <a:t>th</a:t>
            </a:r>
            <a:r>
              <a:rPr lang="en-US" dirty="0" smtClean="0"/>
              <a:t> anniversary of the publication of Bayes Theorem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Huge number of activities around the world to celebrate and promote statistics</a:t>
            </a:r>
          </a:p>
          <a:p>
            <a:r>
              <a:rPr lang="en-US" dirty="0"/>
              <a:t>See </a:t>
            </a:r>
            <a:r>
              <a:rPr lang="en-US" dirty="0">
                <a:hlinkClick r:id="rId2"/>
              </a:rPr>
              <a:t>http://www.statistics2013.org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Plans to continue the momentum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Thank you Malaysia </a:t>
            </a:r>
            <a:r>
              <a:rPr lang="en-US" dirty="0" smtClean="0"/>
              <a:t>for your role in making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Statistics 2013 a grand success!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125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0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Statistics 2013: Meeting with UN-SG </a:t>
            </a:r>
            <a:endParaRPr lang="en-US" dirty="0"/>
          </a:p>
        </p:txBody>
      </p:sp>
      <p:pic>
        <p:nvPicPr>
          <p:cNvPr id="5" name="Picture 4" descr="ISI-UNSG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5024"/>
            <a:ext cx="9144000" cy="580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87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365</Words>
  <Application>Microsoft Macintosh PowerPoint</Application>
  <PresentationFormat>On-screen Show (4:3)</PresentationFormat>
  <Paragraphs>82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International Statistical Institute &amp; International Year of Statistics</vt:lpstr>
      <vt:lpstr>International Statistical Institute   www.isi-web.org    </vt:lpstr>
      <vt:lpstr>PowerPoint Presentation</vt:lpstr>
      <vt:lpstr>International Statistical Institute   www.isi-web.org    </vt:lpstr>
      <vt:lpstr>International Statistical Institute   www.isi-web.org    </vt:lpstr>
      <vt:lpstr>2013: International Year of Statistics</vt:lpstr>
      <vt:lpstr>PowerPoint Presentation</vt:lpstr>
      <vt:lpstr>Why 2013?</vt:lpstr>
      <vt:lpstr>Statistics 2013: Meeting with UN-SG </vt:lpstr>
    </vt:vector>
  </TitlesOfParts>
  <Company>None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Statistical Institute &amp; International Year of Statistics</dc:title>
  <dc:creator>Anon Nymous</dc:creator>
  <cp:lastModifiedBy>Anon Nymous</cp:lastModifiedBy>
  <cp:revision>12</cp:revision>
  <dcterms:created xsi:type="dcterms:W3CDTF">2013-11-17T05:26:09Z</dcterms:created>
  <dcterms:modified xsi:type="dcterms:W3CDTF">2013-11-17T15:46:38Z</dcterms:modified>
</cp:coreProperties>
</file>